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9" r:id="rId1"/>
  </p:sldMasterIdLst>
  <p:notesMasterIdLst>
    <p:notesMasterId r:id="rId13"/>
  </p:notesMasterIdLst>
  <p:handoutMasterIdLst>
    <p:handoutMasterId r:id="rId14"/>
  </p:handoutMasterIdLst>
  <p:sldIdLst>
    <p:sldId id="551" r:id="rId2"/>
    <p:sldId id="699" r:id="rId3"/>
    <p:sldId id="710" r:id="rId4"/>
    <p:sldId id="707" r:id="rId5"/>
    <p:sldId id="709" r:id="rId6"/>
    <p:sldId id="706" r:id="rId7"/>
    <p:sldId id="700" r:id="rId8"/>
    <p:sldId id="701" r:id="rId9"/>
    <p:sldId id="702" r:id="rId10"/>
    <p:sldId id="703" r:id="rId11"/>
    <p:sldId id="704" r:id="rId12"/>
  </p:sldIdLst>
  <p:sldSz cx="9144000" cy="6858000" type="screen4x3"/>
  <p:notesSz cx="6797675" cy="987425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100" kern="1200">
        <a:solidFill>
          <a:schemeClr val="tx1"/>
        </a:solidFill>
        <a:latin typeface="Arial" charset="0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100" kern="1200">
        <a:solidFill>
          <a:schemeClr val="tx1"/>
        </a:solidFill>
        <a:latin typeface="Arial" charset="0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100" kern="1200">
        <a:solidFill>
          <a:schemeClr val="tx1"/>
        </a:solidFill>
        <a:latin typeface="Arial" charset="0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100" kern="1200">
        <a:solidFill>
          <a:schemeClr val="tx1"/>
        </a:solidFill>
        <a:latin typeface="Arial" charset="0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100" kern="1200">
        <a:solidFill>
          <a:schemeClr val="tx1"/>
        </a:solidFill>
        <a:latin typeface="Arial" charset="0"/>
        <a:ea typeface="굴림" pitchFamily="50" charset="-127"/>
        <a:cs typeface="+mn-cs"/>
      </a:defRPr>
    </a:lvl5pPr>
    <a:lvl6pPr marL="2286000" algn="l" defTabSz="914400" rtl="0" eaLnBrk="1" latinLnBrk="1" hangingPunct="1">
      <a:defRPr kumimoji="1" sz="1100" kern="1200">
        <a:solidFill>
          <a:schemeClr val="tx1"/>
        </a:solidFill>
        <a:latin typeface="Arial" charset="0"/>
        <a:ea typeface="굴림" pitchFamily="50" charset="-127"/>
        <a:cs typeface="+mn-cs"/>
      </a:defRPr>
    </a:lvl6pPr>
    <a:lvl7pPr marL="2743200" algn="l" defTabSz="914400" rtl="0" eaLnBrk="1" latinLnBrk="1" hangingPunct="1">
      <a:defRPr kumimoji="1" sz="1100" kern="1200">
        <a:solidFill>
          <a:schemeClr val="tx1"/>
        </a:solidFill>
        <a:latin typeface="Arial" charset="0"/>
        <a:ea typeface="굴림" pitchFamily="50" charset="-127"/>
        <a:cs typeface="+mn-cs"/>
      </a:defRPr>
    </a:lvl7pPr>
    <a:lvl8pPr marL="3200400" algn="l" defTabSz="914400" rtl="0" eaLnBrk="1" latinLnBrk="1" hangingPunct="1">
      <a:defRPr kumimoji="1" sz="1100" kern="1200">
        <a:solidFill>
          <a:schemeClr val="tx1"/>
        </a:solidFill>
        <a:latin typeface="Arial" charset="0"/>
        <a:ea typeface="굴림" pitchFamily="50" charset="-127"/>
        <a:cs typeface="+mn-cs"/>
      </a:defRPr>
    </a:lvl8pPr>
    <a:lvl9pPr marL="3657600" algn="l" defTabSz="914400" rtl="0" eaLnBrk="1" latinLnBrk="1" hangingPunct="1">
      <a:defRPr kumimoji="1" sz="1100" kern="1200">
        <a:solidFill>
          <a:schemeClr val="tx1"/>
        </a:solidFill>
        <a:latin typeface="Arial" charset="0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863D"/>
    <a:srgbClr val="4D4D4D"/>
    <a:srgbClr val="FFFF00"/>
    <a:srgbClr val="0000FF"/>
    <a:srgbClr val="404040"/>
    <a:srgbClr val="FF0000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14" autoAdjust="0"/>
    <p:restoredTop sz="95104" autoAdjust="0"/>
  </p:normalViewPr>
  <p:slideViewPr>
    <p:cSldViewPr>
      <p:cViewPr>
        <p:scale>
          <a:sx n="100" d="100"/>
          <a:sy n="100" d="100"/>
        </p:scale>
        <p:origin x="-342" y="-180"/>
      </p:cViewPr>
      <p:guideLst>
        <p:guide orient="horz" pos="4319"/>
        <p:guide pos="54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1470" y="-96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lnSpc>
                <a:spcPct val="140000"/>
              </a:lnSpc>
              <a:buClr>
                <a:srgbClr val="0066FF"/>
              </a:buClr>
              <a:buFont typeface="Wingdings" pitchFamily="2" charset="2"/>
              <a:buNone/>
              <a:defRPr sz="1200">
                <a:latin typeface="Arial" charset="0"/>
                <a:ea typeface="돋움" pitchFamily="50" charset="-127"/>
                <a:cs typeface="+mn-cs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lnSpc>
                <a:spcPct val="140000"/>
              </a:lnSpc>
              <a:buClr>
                <a:srgbClr val="0066FF"/>
              </a:buClr>
              <a:buFont typeface="Wingdings" pitchFamily="2" charset="2"/>
              <a:buNone/>
              <a:defRPr sz="1200">
                <a:latin typeface="Arial" charset="0"/>
                <a:ea typeface="돋움" pitchFamily="50" charset="-127"/>
                <a:cs typeface="+mn-cs"/>
              </a:defRPr>
            </a:lvl1pPr>
          </a:lstStyle>
          <a:p>
            <a:pPr>
              <a:defRPr/>
            </a:pPr>
            <a:fld id="{923DBBE9-6801-4A40-B9B0-5EA0516464A4}" type="datetimeFigureOut">
              <a:rPr lang="ko-KR" altLang="en-US"/>
              <a:pPr>
                <a:defRPr/>
              </a:pPr>
              <a:t>2012-09-04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140000"/>
              </a:lnSpc>
              <a:buClr>
                <a:srgbClr val="0066FF"/>
              </a:buClr>
              <a:buFont typeface="Wingdings" pitchFamily="2" charset="2"/>
              <a:buNone/>
              <a:defRPr sz="1200">
                <a:latin typeface="Arial" charset="0"/>
                <a:ea typeface="돋움" pitchFamily="50" charset="-127"/>
                <a:cs typeface="+mn-cs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lnSpc>
                <a:spcPct val="140000"/>
              </a:lnSpc>
              <a:buClr>
                <a:srgbClr val="0066FF"/>
              </a:buClr>
              <a:buFont typeface="Wingdings" pitchFamily="2" charset="2"/>
              <a:buNone/>
              <a:defRPr sz="1200">
                <a:latin typeface="Arial" charset="0"/>
                <a:ea typeface="돋움" pitchFamily="50" charset="-127"/>
                <a:cs typeface="+mn-cs"/>
              </a:defRPr>
            </a:lvl1pPr>
          </a:lstStyle>
          <a:p>
            <a:pPr>
              <a:defRPr/>
            </a:pPr>
            <a:fld id="{032BD1FA-04AD-4A6F-89D3-711AE2CF0C10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9" tIns="45299" rIns="90599" bIns="45299" numCol="1" anchor="t" anchorCtr="0" compatLnSpc="1">
            <a:prstTxWarp prst="textNoShape">
              <a:avLst/>
            </a:prstTxWarp>
          </a:bodyPr>
          <a:lstStyle>
            <a:lvl1pPr algn="r" defTabSz="906463">
              <a:lnSpc>
                <a:spcPct val="100000"/>
              </a:lnSpc>
              <a:buClrTx/>
              <a:buFontTx/>
              <a:buNone/>
              <a:defRPr sz="1200">
                <a:latin typeface="굴림" pitchFamily="50" charset="-127"/>
                <a:ea typeface="굴림" pitchFamily="50" charset="-127"/>
                <a:cs typeface="+mn-cs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91063"/>
            <a:ext cx="5438775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9" tIns="45299" rIns="90599" bIns="452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9" tIns="45299" rIns="90599" bIns="45299" numCol="1" anchor="b" anchorCtr="0" compatLnSpc="1">
            <a:prstTxWarp prst="textNoShape">
              <a:avLst/>
            </a:prstTxWarp>
          </a:bodyPr>
          <a:lstStyle>
            <a:lvl1pPr algn="r" defTabSz="906463">
              <a:lnSpc>
                <a:spcPct val="100000"/>
              </a:lnSpc>
              <a:buClrTx/>
              <a:buFontTx/>
              <a:buNone/>
              <a:defRPr sz="1200">
                <a:latin typeface="굴림" pitchFamily="50" charset="-127"/>
                <a:ea typeface="굴림" pitchFamily="50" charset="-127"/>
                <a:cs typeface="+mn-cs"/>
              </a:defRPr>
            </a:lvl1pPr>
          </a:lstStyle>
          <a:p>
            <a:pPr>
              <a:defRPr/>
            </a:pPr>
            <a:fld id="{055DAA9B-F37D-4EA8-8435-D5BCF3C945BA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  <p:sp>
        <p:nvSpPr>
          <p:cNvPr id="8" name="머리글 개체 틀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9" name="슬라이드 이미지 개체 틀 8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10" name="바닥글 개체 틀 9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1225"/>
            <a:fld id="{5E3EF472-4D35-426F-A3CC-8FE28A5A671C}" type="slidenum">
              <a:rPr lang="en-US" altLang="ko-KR" smtClean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pPr defTabSz="911225"/>
              <a:t>1</a:t>
            </a:fld>
            <a:endParaRPr lang="en-US" altLang="ko-KR" dirty="0" smtClean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5038" y="739775"/>
            <a:ext cx="4937125" cy="3703638"/>
          </a:xfrm>
          <a:prstGeom prst="rect">
            <a:avLst/>
          </a:prstGeo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  <a:ln/>
        </p:spPr>
        <p:txBody>
          <a:bodyPr lIns="92341" tIns="46171" rIns="92341" bIns="46171"/>
          <a:lstStyle/>
          <a:p>
            <a:pPr eaLnBrk="1" hangingPunct="1"/>
            <a:endParaRPr lang="ko-KR" altLang="ko-KR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11"/>
          <p:cNvCxnSpPr>
            <a:cxnSpLocks noChangeShapeType="1"/>
          </p:cNvCxnSpPr>
          <p:nvPr/>
        </p:nvCxnSpPr>
        <p:spPr bwMode="auto">
          <a:xfrm>
            <a:off x="214313" y="784225"/>
            <a:ext cx="8786812" cy="1588"/>
          </a:xfrm>
          <a:prstGeom prst="line">
            <a:avLst/>
          </a:prstGeom>
          <a:noFill/>
          <a:ln w="38100" algn="ctr">
            <a:solidFill>
              <a:srgbClr val="FF6600"/>
            </a:solidFill>
            <a:round/>
            <a:headEnd/>
            <a:tailEnd/>
          </a:ln>
        </p:spPr>
      </p:cxnSp>
      <p:sp>
        <p:nvSpPr>
          <p:cNvPr id="5" name="직사각형 4"/>
          <p:cNvSpPr>
            <a:spLocks noChangeArrowheads="1"/>
          </p:cNvSpPr>
          <p:nvPr/>
        </p:nvSpPr>
        <p:spPr bwMode="auto">
          <a:xfrm>
            <a:off x="7740650" y="142875"/>
            <a:ext cx="1189038" cy="285750"/>
          </a:xfrm>
          <a:prstGeom prst="rect">
            <a:avLst/>
          </a:prstGeom>
          <a:solidFill>
            <a:srgbClr val="C00000"/>
          </a:solidFill>
          <a:ln w="19050" algn="ctr">
            <a:solidFill>
              <a:schemeClr val="bg2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marL="87313" indent="-87313" algn="ctr">
              <a:buClr>
                <a:srgbClr val="0066FF"/>
              </a:buClr>
              <a:buFont typeface="Wingdings" pitchFamily="2" charset="2"/>
              <a:buNone/>
              <a:defRPr/>
            </a:pPr>
            <a:r>
              <a:rPr lang="en-US" altLang="ko-KR" sz="1400" b="1" i="1" dirty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Confidential</a:t>
            </a:r>
            <a:endParaRPr lang="ko-KR" altLang="en-US" sz="1400" b="1" i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/>
        </p:nvSpPr>
        <p:spPr bwMode="auto">
          <a:xfrm>
            <a:off x="7788275" y="428625"/>
            <a:ext cx="1071563" cy="214313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54000" rIns="54000" anchor="ctr"/>
          <a:lstStyle/>
          <a:p>
            <a:pPr marL="87313" indent="-87313" algn="ctr">
              <a:lnSpc>
                <a:spcPct val="140000"/>
              </a:lnSpc>
              <a:buClr>
                <a:srgbClr val="0066FF"/>
              </a:buClr>
              <a:buFont typeface="Wingdings" pitchFamily="2" charset="2"/>
              <a:buNone/>
              <a:defRPr/>
            </a:pPr>
            <a:r>
              <a:rPr lang="en-US" altLang="ko-KR" sz="800" b="1" dirty="0" smtClean="0">
                <a:ea typeface="돋움" pitchFamily="50" charset="-127"/>
                <a:cs typeface="Arial" charset="0"/>
              </a:rPr>
              <a:t>2012/09/04 </a:t>
            </a:r>
            <a:r>
              <a:rPr lang="en-US" altLang="ko-KR" sz="800" b="1" dirty="0">
                <a:ea typeface="돋움" pitchFamily="50" charset="-127"/>
                <a:cs typeface="Arial" charset="0"/>
              </a:rPr>
              <a:t>~ </a:t>
            </a:r>
            <a:r>
              <a:rPr lang="en-US" altLang="ko-KR" sz="800" b="1" dirty="0" smtClean="0">
                <a:ea typeface="돋움" pitchFamily="50" charset="-127"/>
                <a:cs typeface="Arial" charset="0"/>
              </a:rPr>
              <a:t>2013/09/03</a:t>
            </a:r>
            <a:endParaRPr lang="ko-KR" altLang="en-US" sz="800" b="1" dirty="0">
              <a:ea typeface="돋움" pitchFamily="50" charset="-127"/>
              <a:cs typeface="Arial" charset="0"/>
            </a:endParaRPr>
          </a:p>
        </p:txBody>
      </p:sp>
      <p:sp>
        <p:nvSpPr>
          <p:cNvPr id="7" name="Text Box 32"/>
          <p:cNvSpPr txBox="1">
            <a:spLocks noChangeArrowheads="1"/>
          </p:cNvSpPr>
          <p:nvPr/>
        </p:nvSpPr>
        <p:spPr bwMode="auto">
          <a:xfrm>
            <a:off x="4283968" y="6524625"/>
            <a:ext cx="515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3" rIns="91424" bIns="45713">
            <a:spAutoFit/>
          </a:bodyPr>
          <a:lstStyle/>
          <a:p>
            <a:pPr algn="ctr">
              <a:defRPr/>
            </a:pPr>
            <a:r>
              <a:rPr lang="en-US" altLang="ko-KR" sz="1000" i="1" dirty="0">
                <a:solidFill>
                  <a:schemeClr val="bg2"/>
                </a:solidFill>
                <a:latin typeface="Verdana" pitchFamily="34" charset="0"/>
              </a:rPr>
              <a:t>-</a:t>
            </a:r>
            <a:fld id="{6C9C5F28-0934-431A-9D39-C905D89AA694}" type="slidenum">
              <a:rPr lang="en-US" altLang="ko-KR" sz="1000" i="1">
                <a:solidFill>
                  <a:schemeClr val="bg2"/>
                </a:solidFill>
                <a:latin typeface="Verdana" pitchFamily="34" charset="0"/>
              </a:rPr>
              <a:pPr algn="ctr">
                <a:defRPr/>
              </a:pPr>
              <a:t>‹#›</a:t>
            </a:fld>
            <a:r>
              <a:rPr lang="en-US" altLang="ko-KR" sz="1000" i="1" dirty="0">
                <a:solidFill>
                  <a:schemeClr val="bg2"/>
                </a:solidFill>
                <a:latin typeface="Verdana" pitchFamily="34" charset="0"/>
              </a:rPr>
              <a:t>-</a:t>
            </a:r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285720" y="214290"/>
            <a:ext cx="6286544" cy="4000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latin typeface="휴먼엑스포" pitchFamily="18" charset="-127"/>
                <a:ea typeface="휴먼엑스포" pitchFamily="18" charset="-127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pic>
        <p:nvPicPr>
          <p:cNvPr id="8" name="그림 3" descr="1. SK hynix_영문_커뮤니케이션명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6309320"/>
            <a:ext cx="13493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7" descr="1. SK hynix_영문_커뮤니케이션명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" y="665163"/>
            <a:ext cx="2324100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826" r:id="rId1"/>
    <p:sldLayoutId id="2147486759" r:id="rId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8" name="Rectangle 16"/>
          <p:cNvSpPr>
            <a:spLocks noChangeArrowheads="1"/>
          </p:cNvSpPr>
          <p:nvPr/>
        </p:nvSpPr>
        <p:spPr bwMode="auto">
          <a:xfrm>
            <a:off x="1763688" y="4581128"/>
            <a:ext cx="5759450" cy="1440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16" tIns="45708" rIns="91416" bIns="45708"/>
          <a:lstStyle/>
          <a:p>
            <a:pPr algn="ctr" defTabSz="957263">
              <a:lnSpc>
                <a:spcPct val="140000"/>
              </a:lnSpc>
              <a:spcBef>
                <a:spcPct val="30000"/>
              </a:spcBef>
              <a:buClr>
                <a:srgbClr val="0066FF"/>
              </a:buClr>
              <a:buFont typeface="Wingdings" pitchFamily="2" charset="2"/>
              <a:buNone/>
            </a:pPr>
            <a:r>
              <a:rPr lang="en-US" altLang="ko-KR" sz="2600" b="1" dirty="0" smtClean="0">
                <a:solidFill>
                  <a:srgbClr val="333333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2012.09.04</a:t>
            </a:r>
            <a:endParaRPr lang="en-US" altLang="ko-KR" sz="2600" b="1" dirty="0" smtClean="0">
              <a:solidFill>
                <a:srgbClr val="333333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algn="ctr" defTabSz="957263">
              <a:lnSpc>
                <a:spcPct val="140000"/>
              </a:lnSpc>
              <a:spcBef>
                <a:spcPct val="30000"/>
              </a:spcBef>
              <a:buClr>
                <a:srgbClr val="0066FF"/>
              </a:buClr>
              <a:buFont typeface="Wingdings" pitchFamily="2" charset="2"/>
              <a:buNone/>
            </a:pPr>
            <a:r>
              <a:rPr lang="en-US" altLang="ko-KR" sz="2600" b="1" dirty="0" smtClean="0">
                <a:solidFill>
                  <a:srgbClr val="333333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SSD </a:t>
            </a:r>
            <a:r>
              <a:rPr lang="ko-KR" altLang="en-US" sz="2600" b="1" dirty="0" smtClean="0">
                <a:solidFill>
                  <a:srgbClr val="333333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개발팀</a:t>
            </a:r>
            <a:endParaRPr lang="ko-KR" altLang="en-US" sz="2600" b="1" dirty="0">
              <a:solidFill>
                <a:srgbClr val="333333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cxnSp>
        <p:nvCxnSpPr>
          <p:cNvPr id="21519" name="직선 연결선 8"/>
          <p:cNvCxnSpPr>
            <a:cxnSpLocks noChangeShapeType="1"/>
          </p:cNvCxnSpPr>
          <p:nvPr/>
        </p:nvCxnSpPr>
        <p:spPr bwMode="auto">
          <a:xfrm>
            <a:off x="1143000" y="3501008"/>
            <a:ext cx="7000875" cy="1588"/>
          </a:xfrm>
          <a:prstGeom prst="line">
            <a:avLst/>
          </a:prstGeom>
          <a:noFill/>
          <a:ln w="19050" algn="ctr">
            <a:solidFill>
              <a:srgbClr val="FF6600"/>
            </a:solidFill>
            <a:round/>
            <a:headEnd/>
            <a:tailEnd type="none" w="lg" len="lg"/>
          </a:ln>
        </p:spPr>
      </p:cxnSp>
      <p:sp>
        <p:nvSpPr>
          <p:cNvPr id="21520" name="TextBox 5"/>
          <p:cNvSpPr txBox="1">
            <a:spLocks noChangeArrowheads="1"/>
          </p:cNvSpPr>
          <p:nvPr/>
        </p:nvSpPr>
        <p:spPr bwMode="auto">
          <a:xfrm>
            <a:off x="539552" y="2204864"/>
            <a:ext cx="83529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3200" dirty="0" smtClean="0">
                <a:solidFill>
                  <a:srgbClr val="40404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F/W Update Guide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0" y="1440000"/>
            <a:ext cx="6347929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7975" y="186680"/>
            <a:ext cx="2932213" cy="4616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2400" b="1" kern="0" dirty="0" smtClean="0">
                <a:solidFill>
                  <a:srgbClr val="40404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Guide</a:t>
            </a:r>
            <a:endParaRPr lang="en-US" altLang="ko-KR" sz="2400" b="1" kern="0" dirty="0">
              <a:solidFill>
                <a:srgbClr val="40404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720000" y="5178832"/>
            <a:ext cx="5786520" cy="338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Confirm the message “Update Complete!!!” and click “OK”</a:t>
            </a:r>
            <a:endParaRPr lang="ko-KR" altLang="en-US" sz="16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4287388" y="3429000"/>
            <a:ext cx="428628" cy="428628"/>
          </a:xfrm>
          <a:prstGeom prst="ellipse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4" name="TextBox 10"/>
          <p:cNvSpPr txBox="1"/>
          <p:nvPr/>
        </p:nvSpPr>
        <p:spPr>
          <a:xfrm>
            <a:off x="4327794" y="344700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olidFill>
                  <a:srgbClr val="FF0000"/>
                </a:solidFill>
                <a:latin typeface="Arial" pitchFamily="34" charset="0"/>
                <a:ea typeface="HY견고딕" pitchFamily="18" charset="-127"/>
                <a:cs typeface="Arial" pitchFamily="34" charset="0"/>
              </a:rPr>
              <a:t>5</a:t>
            </a:r>
            <a:endParaRPr lang="ko-KR" altLang="en-US" sz="2000" b="1" dirty="0">
              <a:solidFill>
                <a:srgbClr val="FF0000"/>
              </a:solidFill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960983"/>
            <a:ext cx="17732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5. Update Finished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7975" y="186680"/>
            <a:ext cx="2932213" cy="4616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2400" b="1" kern="0" dirty="0" smtClean="0">
                <a:solidFill>
                  <a:srgbClr val="40404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Guide</a:t>
            </a:r>
            <a:endParaRPr lang="en-US" altLang="ko-KR" sz="2400" b="1" kern="0" dirty="0">
              <a:solidFill>
                <a:srgbClr val="40404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720000" y="5178678"/>
            <a:ext cx="57228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You can confirm the change of FW Version to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“</a:t>
            </a:r>
            <a:r>
              <a:rPr lang="en-US" altLang="ko-KR" sz="16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504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”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After updating FW, </a:t>
            </a:r>
            <a:r>
              <a:rPr lang="en-US" altLang="ko-KR" sz="1600" u="sng" dirty="0" smtClean="0">
                <a:solidFill>
                  <a:srgbClr val="FF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Don’t forget to do Secure Erase again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. </a:t>
            </a:r>
            <a:endParaRPr lang="ko-KR" altLang="en-US" sz="16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960983"/>
            <a:ext cx="29674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6. Confirmation of  F/W Updating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0" y="1440000"/>
            <a:ext cx="635858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7975" y="186680"/>
            <a:ext cx="2932213" cy="4616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2400" b="1" kern="0" dirty="0" smtClean="0">
                <a:solidFill>
                  <a:srgbClr val="40404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Guide</a:t>
            </a:r>
            <a:endParaRPr lang="en-US" altLang="ko-KR" sz="2400" b="1" kern="0" dirty="0">
              <a:solidFill>
                <a:srgbClr val="40404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3347864" y="1628800"/>
            <a:ext cx="2198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 smtClean="0">
                <a:solidFill>
                  <a:srgbClr val="FF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Secure Erase </a:t>
            </a:r>
          </a:p>
          <a:p>
            <a:pPr algn="ctr"/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( </a:t>
            </a:r>
            <a:r>
              <a:rPr lang="en-US" altLang="ko-KR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Hynix</a:t>
            </a:r>
            <a:r>
              <a:rPr lang="en-US" altLang="ko-KR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_SSD_Tool</a:t>
            </a:r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)</a:t>
            </a:r>
            <a:endParaRPr lang="ko-KR" altLang="en-US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3528" y="960983"/>
            <a:ext cx="18357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 F/W Update Flow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5"/>
          <p:cNvSpPr txBox="1"/>
          <p:nvPr/>
        </p:nvSpPr>
        <p:spPr>
          <a:xfrm>
            <a:off x="2123728" y="3140968"/>
            <a:ext cx="50706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 smtClean="0">
                <a:solidFill>
                  <a:srgbClr val="FF66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</a:t>
            </a:r>
            <a:endParaRPr lang="en-US" altLang="ko-KR" dirty="0" smtClean="0">
              <a:solidFill>
                <a:srgbClr val="FF660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( </a:t>
            </a:r>
            <a:r>
              <a:rPr lang="en-US" altLang="ko-KR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SKhynix_SSD_Firmware_Updater</a:t>
            </a:r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(Build </a:t>
            </a:r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002</a:t>
            </a:r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) )</a:t>
            </a:r>
            <a:endParaRPr lang="ko-KR" altLang="en-US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3275856" y="1628800"/>
            <a:ext cx="2376264" cy="720080"/>
          </a:xfrm>
          <a:prstGeom prst="rect">
            <a:avLst/>
          </a:prstGeom>
          <a:noFill/>
          <a:ln w="31750" cap="flat" cmpd="sng">
            <a:solidFill>
              <a:schemeClr val="tx1"/>
            </a:solidFill>
            <a:prstDash val="solid"/>
            <a:round/>
            <a:headEnd/>
            <a:tailEnd type="triangle" w="med" len="med"/>
          </a:ln>
        </p:spPr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 bwMode="auto">
          <a:xfrm>
            <a:off x="1979712" y="3140968"/>
            <a:ext cx="5328592" cy="720080"/>
          </a:xfrm>
          <a:prstGeom prst="rect">
            <a:avLst/>
          </a:prstGeom>
          <a:noFill/>
          <a:ln w="31750" cap="flat" cmpd="sng">
            <a:solidFill>
              <a:schemeClr val="tx1"/>
            </a:solidFill>
            <a:prstDash val="solid"/>
            <a:round/>
            <a:headEnd/>
            <a:tailEnd type="triangle" w="med" len="med"/>
          </a:ln>
        </p:spPr>
        <p:txBody>
          <a:bodyPr wrap="none"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/>
          <p:cNvCxnSpPr/>
          <p:nvPr/>
        </p:nvCxnSpPr>
        <p:spPr bwMode="auto">
          <a:xfrm>
            <a:off x="4499992" y="2492896"/>
            <a:ext cx="0" cy="504056"/>
          </a:xfrm>
          <a:prstGeom prst="straightConnector1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직선 화살표 연결선 28"/>
          <p:cNvCxnSpPr/>
          <p:nvPr/>
        </p:nvCxnSpPr>
        <p:spPr bwMode="auto">
          <a:xfrm>
            <a:off x="4499992" y="4005064"/>
            <a:ext cx="0" cy="504056"/>
          </a:xfrm>
          <a:prstGeom prst="straightConnector1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TextBox 5"/>
          <p:cNvSpPr txBox="1"/>
          <p:nvPr/>
        </p:nvSpPr>
        <p:spPr>
          <a:xfrm>
            <a:off x="3347864" y="4797152"/>
            <a:ext cx="2198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 smtClean="0">
                <a:solidFill>
                  <a:srgbClr val="FF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Secure Erase </a:t>
            </a:r>
          </a:p>
          <a:p>
            <a:pPr algn="ctr"/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( </a:t>
            </a:r>
            <a:r>
              <a:rPr lang="en-US" altLang="ko-KR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Hynix</a:t>
            </a:r>
            <a:r>
              <a:rPr lang="en-US" altLang="ko-KR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_SSD_Tool</a:t>
            </a:r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)</a:t>
            </a:r>
            <a:endParaRPr lang="ko-KR" altLang="en-US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31" name="직사각형 30"/>
          <p:cNvSpPr/>
          <p:nvPr/>
        </p:nvSpPr>
        <p:spPr bwMode="auto">
          <a:xfrm>
            <a:off x="3275856" y="4797152"/>
            <a:ext cx="2376264" cy="720080"/>
          </a:xfrm>
          <a:prstGeom prst="rect">
            <a:avLst/>
          </a:prstGeom>
          <a:noFill/>
          <a:ln w="31750" cap="flat" cmpd="sng">
            <a:solidFill>
              <a:schemeClr val="tx1"/>
            </a:solidFill>
            <a:prstDash val="solid"/>
            <a:round/>
            <a:headEnd/>
            <a:tailEnd type="triangle" w="med" len="med"/>
          </a:ln>
        </p:spPr>
        <p:txBody>
          <a:bodyPr wrap="none"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7975" y="186680"/>
            <a:ext cx="2932213" cy="4616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2400" b="1" kern="0" dirty="0" smtClean="0">
                <a:solidFill>
                  <a:srgbClr val="40404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Guide</a:t>
            </a:r>
            <a:endParaRPr lang="en-US" altLang="ko-KR" sz="2400" b="1" kern="0" dirty="0">
              <a:solidFill>
                <a:srgbClr val="40404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20000" y="5157192"/>
            <a:ext cx="75071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Run “</a:t>
            </a:r>
            <a:r>
              <a:rPr lang="en-US" altLang="ko-KR" sz="1600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Hinix_SSD</a:t>
            </a:r>
            <a:r>
              <a:rPr lang="en-US" altLang="ko-KR" sz="1600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_Tool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”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.</a:t>
            </a:r>
            <a:endParaRPr lang="en-US" altLang="ko-KR" sz="16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( </a:t>
            </a:r>
            <a:r>
              <a:rPr lang="en-US" altLang="ko-KR" sz="1600" dirty="0" smtClean="0">
                <a:solidFill>
                  <a:srgbClr val="FF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If you have any important data in target drive, I recommend you Backup your 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1600" dirty="0" smtClean="0">
                <a:solidFill>
                  <a:srgbClr val="FF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 SSD</a:t>
            </a:r>
            <a:r>
              <a:rPr lang="en-US" altLang="ko-KR" sz="1600" dirty="0" smtClean="0">
                <a:solidFill>
                  <a:srgbClr val="FF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Drive </a:t>
            </a:r>
            <a:r>
              <a:rPr lang="en-US" altLang="ko-KR" sz="1600" dirty="0" smtClean="0">
                <a:solidFill>
                  <a:srgbClr val="FF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before </a:t>
            </a:r>
            <a:r>
              <a:rPr lang="en-US" altLang="ko-KR" sz="1600" dirty="0" smtClean="0">
                <a:solidFill>
                  <a:srgbClr val="FF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you do “Secure Erase</a:t>
            </a:r>
            <a:r>
              <a:rPr lang="en-US" altLang="ko-KR" sz="1600" dirty="0" smtClean="0">
                <a:solidFill>
                  <a:srgbClr val="FF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”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)</a:t>
            </a:r>
            <a:endParaRPr lang="en-US" altLang="ko-KR" sz="16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endParaRPr lang="en-US" altLang="ko-KR" sz="16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Click the “Drive Scan”</a:t>
            </a:r>
            <a:endParaRPr lang="ko-KR" altLang="en-US" sz="16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3528" y="960983"/>
            <a:ext cx="15199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. Secure Erase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0" y="1440000"/>
            <a:ext cx="6155555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타원 10"/>
          <p:cNvSpPr/>
          <p:nvPr/>
        </p:nvSpPr>
        <p:spPr>
          <a:xfrm>
            <a:off x="1003202" y="4419104"/>
            <a:ext cx="428628" cy="428628"/>
          </a:xfrm>
          <a:prstGeom prst="ellipse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043608" y="4437112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olidFill>
                  <a:srgbClr val="FF0000"/>
                </a:solidFill>
                <a:latin typeface="Arial" pitchFamily="34" charset="0"/>
                <a:ea typeface="HY견고딕" pitchFamily="18" charset="-127"/>
                <a:cs typeface="Arial" pitchFamily="34" charset="0"/>
              </a:rPr>
              <a:t>1</a:t>
            </a:r>
            <a:endParaRPr lang="ko-KR" altLang="en-US" sz="2000" b="1" dirty="0">
              <a:solidFill>
                <a:srgbClr val="FF0000"/>
              </a:solidFill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0" y="1440000"/>
            <a:ext cx="6155555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7975" y="186680"/>
            <a:ext cx="2932213" cy="4616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2400" b="1" kern="0" dirty="0" smtClean="0">
                <a:solidFill>
                  <a:srgbClr val="40404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Guide</a:t>
            </a:r>
            <a:endParaRPr lang="en-US" altLang="ko-KR" sz="2400" b="1" kern="0" dirty="0">
              <a:solidFill>
                <a:srgbClr val="40404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20000" y="5157192"/>
            <a:ext cx="25430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Select the target device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Click the “Secure Erase”</a:t>
            </a:r>
            <a:endParaRPr lang="ko-KR" altLang="en-US" sz="16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3528" y="960983"/>
            <a:ext cx="15199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. Secure Erase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1043608" y="1700808"/>
            <a:ext cx="428628" cy="428628"/>
          </a:xfrm>
          <a:prstGeom prst="ellipse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115616" y="170080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olidFill>
                  <a:srgbClr val="FF0000"/>
                </a:solidFill>
                <a:latin typeface="Arial" pitchFamily="34" charset="0"/>
                <a:ea typeface="HY견고딕" pitchFamily="18" charset="-127"/>
                <a:cs typeface="Arial" pitchFamily="34" charset="0"/>
              </a:rPr>
              <a:t>2</a:t>
            </a:r>
            <a:endParaRPr lang="ko-KR" altLang="en-US" sz="2000" b="1" dirty="0">
              <a:solidFill>
                <a:srgbClr val="FF0000"/>
              </a:solidFill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5151484" y="4152500"/>
            <a:ext cx="428628" cy="428628"/>
          </a:xfrm>
          <a:prstGeom prst="ellipse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0" name="TextBox 8"/>
          <p:cNvSpPr txBox="1"/>
          <p:nvPr/>
        </p:nvSpPr>
        <p:spPr>
          <a:xfrm>
            <a:off x="5220072" y="4149080"/>
            <a:ext cx="32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olidFill>
                  <a:srgbClr val="FF0000"/>
                </a:solidFill>
                <a:latin typeface="Arial" pitchFamily="34" charset="0"/>
                <a:ea typeface="HY견고딕" pitchFamily="18" charset="-127"/>
                <a:cs typeface="Arial" pitchFamily="34" charset="0"/>
              </a:rPr>
              <a:t>3</a:t>
            </a:r>
            <a:endParaRPr lang="ko-KR" altLang="en-US" sz="2000" b="1" dirty="0">
              <a:solidFill>
                <a:srgbClr val="FF0000"/>
              </a:solidFill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7975" y="186680"/>
            <a:ext cx="2932213" cy="4616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2400" b="1" kern="0" dirty="0" smtClean="0">
                <a:solidFill>
                  <a:srgbClr val="40404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Guide</a:t>
            </a:r>
            <a:endParaRPr lang="en-US" altLang="ko-KR" sz="2400" b="1" kern="0" dirty="0">
              <a:solidFill>
                <a:srgbClr val="40404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20000" y="5157192"/>
            <a:ext cx="6431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If Secure Erase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s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ucceed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,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y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ou can confirm the message “Complete”</a:t>
            </a:r>
            <a:endParaRPr lang="en-US" altLang="ko-KR" sz="16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3528" y="960983"/>
            <a:ext cx="15199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. Secure Erase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0" y="1440000"/>
            <a:ext cx="6155555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0" y="1440000"/>
            <a:ext cx="635858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7975" y="186680"/>
            <a:ext cx="2932213" cy="4616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2400" b="1" kern="0" dirty="0" smtClean="0">
                <a:solidFill>
                  <a:srgbClr val="40404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Guide</a:t>
            </a:r>
            <a:endParaRPr lang="en-US" altLang="ko-KR" sz="2400" b="1" kern="0" dirty="0">
              <a:solidFill>
                <a:srgbClr val="40404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20000" y="5157192"/>
            <a:ext cx="783092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Select the Device which you want to update F/W.</a:t>
            </a:r>
          </a:p>
          <a:p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( Please Confirm the Model and FW  Version)</a:t>
            </a:r>
          </a:p>
          <a:p>
            <a:endParaRPr lang="en-US" altLang="ko-KR" sz="16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Select the check box after confirmation of “OK!!! READY!!!” in RESULT category. </a:t>
            </a:r>
            <a:endParaRPr lang="ko-KR" altLang="en-US" sz="16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1043608" y="2280292"/>
            <a:ext cx="428628" cy="428628"/>
          </a:xfrm>
          <a:prstGeom prst="ellipse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3" name="TextBox 8"/>
          <p:cNvSpPr txBox="1"/>
          <p:nvPr/>
        </p:nvSpPr>
        <p:spPr>
          <a:xfrm>
            <a:off x="1115616" y="229830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olidFill>
                  <a:srgbClr val="FF0000"/>
                </a:solidFill>
                <a:latin typeface="Arial" pitchFamily="34" charset="0"/>
                <a:ea typeface="HY견고딕" pitchFamily="18" charset="-127"/>
                <a:cs typeface="Arial" pitchFamily="34" charset="0"/>
              </a:rPr>
              <a:t>1</a:t>
            </a:r>
            <a:endParaRPr lang="ko-KR" altLang="en-US" sz="2000" b="1" dirty="0">
              <a:solidFill>
                <a:srgbClr val="FF0000"/>
              </a:solidFill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3528" y="960983"/>
            <a:ext cx="44107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1. Run the F/W Updater Tool and Select the Target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0" y="1440000"/>
            <a:ext cx="635858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7975" y="186680"/>
            <a:ext cx="2932213" cy="4616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2400" b="1" kern="0" dirty="0" smtClean="0">
                <a:solidFill>
                  <a:srgbClr val="40404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Guide</a:t>
            </a:r>
            <a:endParaRPr lang="en-US" altLang="ko-KR" sz="2400" b="1" kern="0" dirty="0">
              <a:solidFill>
                <a:srgbClr val="40404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720000" y="5178678"/>
            <a:ext cx="40348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Click the  “!!! SSD Firmware Update !!!!”</a:t>
            </a:r>
            <a:endParaRPr lang="ko-KR" altLang="en-US" sz="16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2483768" y="4152500"/>
            <a:ext cx="428628" cy="428628"/>
          </a:xfrm>
          <a:prstGeom prst="ellipse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0" name="TextBox 10"/>
          <p:cNvSpPr txBox="1"/>
          <p:nvPr/>
        </p:nvSpPr>
        <p:spPr>
          <a:xfrm>
            <a:off x="2524174" y="417050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>
                <a:solidFill>
                  <a:srgbClr val="FF0000"/>
                </a:solidFill>
                <a:latin typeface="Arial" pitchFamily="34" charset="0"/>
                <a:ea typeface="HY견고딕" pitchFamily="18" charset="-127"/>
                <a:cs typeface="Arial" pitchFamily="34" charset="0"/>
              </a:rPr>
              <a:t>2</a:t>
            </a:r>
            <a:endParaRPr lang="ko-KR" altLang="en-US" sz="2000" b="1" dirty="0">
              <a:solidFill>
                <a:srgbClr val="FF0000"/>
              </a:solidFill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528" y="960983"/>
            <a:ext cx="2601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2. Run the Firmware Update 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0" y="1440000"/>
            <a:ext cx="6336704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7975" y="186680"/>
            <a:ext cx="2932213" cy="4616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2400" b="1" kern="0" dirty="0" smtClean="0">
                <a:solidFill>
                  <a:srgbClr val="40404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Guide</a:t>
            </a:r>
            <a:endParaRPr lang="en-US" altLang="ko-KR" sz="2400" b="1" kern="0" dirty="0">
              <a:solidFill>
                <a:srgbClr val="40404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720000" y="5178678"/>
            <a:ext cx="7563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Select the SFC File and Open </a:t>
            </a:r>
            <a:endParaRPr lang="en-US" altLang="ko-KR" sz="16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( Please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confirm capacity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(STD120GB / STD128GB / STD240GB / STD256GB) )</a:t>
            </a:r>
            <a:endParaRPr lang="ko-KR" altLang="en-US" sz="16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5796136" y="4584548"/>
            <a:ext cx="428628" cy="428628"/>
          </a:xfrm>
          <a:prstGeom prst="ellipse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0" name="TextBox 10"/>
          <p:cNvSpPr txBox="1"/>
          <p:nvPr/>
        </p:nvSpPr>
        <p:spPr>
          <a:xfrm>
            <a:off x="5868144" y="4602556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olidFill>
                  <a:srgbClr val="FF0000"/>
                </a:solidFill>
                <a:latin typeface="Arial" pitchFamily="34" charset="0"/>
                <a:ea typeface="HY견고딕" pitchFamily="18" charset="-127"/>
                <a:cs typeface="Arial" pitchFamily="34" charset="0"/>
              </a:rPr>
              <a:t>3</a:t>
            </a:r>
            <a:endParaRPr lang="ko-KR" altLang="en-US" sz="2000" b="1" dirty="0">
              <a:solidFill>
                <a:srgbClr val="FF0000"/>
              </a:solidFill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960983"/>
            <a:ext cx="20441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3. Select the SFC File 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0" y="1440000"/>
            <a:ext cx="635858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7975" y="186680"/>
            <a:ext cx="2932213" cy="4616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2400" b="1" kern="0" dirty="0" smtClean="0">
                <a:solidFill>
                  <a:srgbClr val="40404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F/W Update Guide</a:t>
            </a:r>
            <a:endParaRPr lang="en-US" altLang="ko-KR" sz="2400" b="1" kern="0" dirty="0">
              <a:solidFill>
                <a:srgbClr val="40404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720000" y="5178678"/>
            <a:ext cx="12873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Click “Yes”</a:t>
            </a:r>
            <a:endParaRPr lang="ko-KR" altLang="en-US" sz="16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4431404" y="3501008"/>
            <a:ext cx="428628" cy="428628"/>
          </a:xfrm>
          <a:prstGeom prst="ellipse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0" name="TextBox 10"/>
          <p:cNvSpPr txBox="1"/>
          <p:nvPr/>
        </p:nvSpPr>
        <p:spPr>
          <a:xfrm>
            <a:off x="4471810" y="3519016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>
                <a:solidFill>
                  <a:srgbClr val="FF0000"/>
                </a:solidFill>
                <a:latin typeface="Arial" pitchFamily="34" charset="0"/>
                <a:ea typeface="HY견고딕" pitchFamily="18" charset="-127"/>
                <a:cs typeface="Arial" pitchFamily="34" charset="0"/>
              </a:rPr>
              <a:t>4</a:t>
            </a:r>
            <a:endParaRPr lang="ko-KR" altLang="en-US" sz="2000" b="1" dirty="0">
              <a:solidFill>
                <a:srgbClr val="FF0000"/>
              </a:solidFill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960983"/>
            <a:ext cx="1497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4. Confirmation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6_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0" cap="flat" cmpd="sng">
          <a:solidFill>
            <a:srgbClr val="DDDDDD"/>
          </a:solidFill>
          <a:prstDash val="solid"/>
          <a:round/>
          <a:headEnd/>
          <a:tailEnd type="triangle" w="med" len="med"/>
        </a:ln>
      </a:spPr>
      <a:bodyPr wrap="none" anchor="ctr"/>
      <a:lstStyle>
        <a:defPPr>
          <a:defRPr/>
        </a:defPPr>
      </a:lstStyle>
    </a:spDef>
    <a:lnDef>
      <a:spPr bwMode="auto">
        <a:solidFill>
          <a:schemeClr val="bg1"/>
        </a:solidFill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6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48417</TotalTime>
  <Words>291</Words>
  <Application>Microsoft Office PowerPoint</Application>
  <PresentationFormat>화면 슬라이드 쇼(4:3)</PresentationFormat>
  <Paragraphs>59</Paragraphs>
  <Slides>11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blank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</vt:vector>
  </TitlesOfParts>
  <Company>hynix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Hynix_user</dc:creator>
  <cp:lastModifiedBy>구병희</cp:lastModifiedBy>
  <cp:revision>2232</cp:revision>
  <dcterms:created xsi:type="dcterms:W3CDTF">2011-06-27T06:06:45Z</dcterms:created>
  <dcterms:modified xsi:type="dcterms:W3CDTF">2012-09-04T02:22:45Z</dcterms:modified>
</cp:coreProperties>
</file>